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a:t>Intra Hora de Registro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Total de Tickets Encerrados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Porcentagem de Satisfação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Tipo Demanda</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Tempo Médio de Espera em linha</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Solicitantes atendidos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Atuação por Grupo Executor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Top list Atividades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No Prazo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Turno de Registros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Avaliações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multiRowCard</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p:txBody>
      </p:sp>
      <p:sp>
        <p:nvSpPr>
          <p:cNvPr id="86" name="Google Shape;86;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shape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shape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Procedimentos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Vencidos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Autores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À Vencer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Procedimentos Operacionais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Autores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Aprovadores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Á Vencer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Vencidos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p:txBody>
      </p:sp>
      <p:sp>
        <p:nvSpPr>
          <p:cNvPr id="131" name="Google Shape;131;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p1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shape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shape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pivotTable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card</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card</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card</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card</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card</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card</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card</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Limite de Glosa</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Limite de Glosa</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Limite de Glosa</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Limite de Glosa</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Limite de Glosa</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Limite de Glosa</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Limite de Glosa</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basicShape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p:txBody>
      </p:sp>
      <p:sp>
        <p:nvSpPr>
          <p:cNvPr id="136" name="Google Shape;136;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shape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pivotTable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shape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clusteredBarChart</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donutChart</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Total no Prazo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Total Fora do Prazo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Porcentagem de Prazo Global</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Acompanhamento do Prazo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Total de Tickets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pivotTable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p:txBody>
      </p:sp>
      <p:sp>
        <p:nvSpPr>
          <p:cNvPr id="91" name="Google Shape;91;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shape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pivotTable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shape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Total de Tickets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Avaliações Positivas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Porcentagem de Satisfação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Comentários de avaliações negativas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donutChart</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Word_Cloud_Negativas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Taxa de Interação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p:txBody>
      </p:sp>
      <p:sp>
        <p:nvSpPr>
          <p:cNvPr id="96" name="Google Shape;96;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shape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Tickets Reabertos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shape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Total de Tickets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Total reabertos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Porcentagem de Reabertura</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Taxa de Atividades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Reabertas por Atividade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p:txBody>
      </p:sp>
      <p:sp>
        <p:nvSpPr>
          <p:cNvPr id="101" name="Google Shape;101;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shape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Tickets Capturados Aprovados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shape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Total de Tickets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Total Capturados no Prazo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Porcentagem de Captura</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Atrasados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Tickets Capturados Aprovados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p:txBody>
      </p:sp>
      <p:sp>
        <p:nvSpPr>
          <p:cNvPr id="106" name="Google Shape;106;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shape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Tickets Capturados Sem Aprovação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shape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Total de Tickets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Total Capturados no Prazo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Porcentagem de Captura</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Atrasados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Tickets Capturados Sem Aprovação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p:txBody>
      </p:sp>
      <p:sp>
        <p:nvSpPr>
          <p:cNvPr id="111" name="Google Shape;111;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shape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Tabela de Telefonia</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shape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Recebidas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Atendidas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Índice de Ligação Atendida</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Abandonadas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Tabela de Telefonia</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Tabela de Telefonia</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p:txBody>
      </p:sp>
      <p:sp>
        <p:nvSpPr>
          <p:cNvPr id="116" name="Google Shape;116;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shape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shape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Recebidas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Encerradas N1</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Retenção em N1</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Encerradas Outros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Retenção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Atividades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p:txBody>
      </p:sp>
      <p:sp>
        <p:nvSpPr>
          <p:cNvPr id="121" name="Google Shape;121;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shape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shape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Contratos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Serviços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Grupos em prestação de Serviço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Atividades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Catálogo de Serviço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p:txBody>
      </p:sp>
      <p:sp>
        <p:nvSpPr>
          <p:cNvPr id="126" name="Google Shape;126;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5" name="Shape 15"/>
        <p:cNvGrpSpPr/>
        <p:nvPr/>
      </p:nvGrpSpPr>
      <p:grpSpPr>
        <a:xfrm>
          <a:off x="0" y="0"/>
          <a:ext cx="0" cy="0"/>
          <a:chOff x="0" y="0"/>
          <a:chExt cx="0" cy="0"/>
        </a:xfrm>
      </p:grpSpPr>
      <p:sp>
        <p:nvSpPr>
          <p:cNvPr id="16" name="Google Shape;16;p2"/>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2"/>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18" name="Google Shape;18;p2"/>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19" name="Google Shape;19;p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1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11"/>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5" name="Google Shape;75;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12"/>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12"/>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 name="Google Shape;81;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2" name="Shape 22"/>
        <p:cNvGrpSpPr/>
        <p:nvPr/>
      </p:nvGrpSpPr>
      <p:grpSpPr>
        <a:xfrm>
          <a:off x="0" y="0"/>
          <a:ext cx="0" cy="0"/>
          <a:chOff x="0" y="0"/>
          <a:chExt cx="0" cy="0"/>
        </a:xfrm>
      </p:grpSpPr>
      <p:sp>
        <p:nvSpPr>
          <p:cNvPr id="23" name="Google Shape;23;p3"/>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 name="Google Shape;24;p3"/>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25" name="Google Shape;25;p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8" name="Shape 28"/>
        <p:cNvGrpSpPr/>
        <p:nvPr/>
      </p:nvGrpSpPr>
      <p:grpSpPr>
        <a:xfrm>
          <a:off x="0" y="0"/>
          <a:ext cx="0" cy="0"/>
          <a:chOff x="0" y="0"/>
          <a:chExt cx="0" cy="0"/>
        </a:xfrm>
      </p:grpSpPr>
      <p:sp>
        <p:nvSpPr>
          <p:cNvPr id="29" name="Google Shape;29;p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0" name="Google Shape;30;p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1" name="Google Shape;31;p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4" name="Shape 34"/>
        <p:cNvGrpSpPr/>
        <p:nvPr/>
      </p:nvGrpSpPr>
      <p:grpSpPr>
        <a:xfrm>
          <a:off x="0" y="0"/>
          <a:ext cx="0" cy="0"/>
          <a:chOff x="0" y="0"/>
          <a:chExt cx="0" cy="0"/>
        </a:xfrm>
      </p:grpSpPr>
      <p:sp>
        <p:nvSpPr>
          <p:cNvPr id="35" name="Google Shape;35;p5"/>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6" name="Google Shape;36;p5"/>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7" name="Google Shape;37;p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40" name="Shape 40"/>
        <p:cNvGrpSpPr/>
        <p:nvPr/>
      </p:nvGrpSpPr>
      <p:grpSpPr>
        <a:xfrm>
          <a:off x="0" y="0"/>
          <a:ext cx="0" cy="0"/>
          <a:chOff x="0" y="0"/>
          <a:chExt cx="0" cy="0"/>
        </a:xfrm>
      </p:grpSpPr>
      <p:sp>
        <p:nvSpPr>
          <p:cNvPr id="41" name="Google Shape;41;p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6"/>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3" name="Google Shape;43;p6"/>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4" name="Google Shape;44;p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5" name="Google Shape;45;p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7" name="Shape 47"/>
        <p:cNvGrpSpPr/>
        <p:nvPr/>
      </p:nvGrpSpPr>
      <p:grpSpPr>
        <a:xfrm>
          <a:off x="0" y="0"/>
          <a:ext cx="0" cy="0"/>
          <a:chOff x="0" y="0"/>
          <a:chExt cx="0" cy="0"/>
        </a:xfrm>
      </p:grpSpPr>
      <p:sp>
        <p:nvSpPr>
          <p:cNvPr id="48" name="Google Shape;48;p7"/>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9" name="Google Shape;49;p7"/>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0" name="Google Shape;50;p7"/>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1" name="Google Shape;51;p7"/>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2" name="Google Shape;52;p7"/>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3" name="Google Shape;53;p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sp>
        <p:nvSpPr>
          <p:cNvPr id="57" name="Google Shape;57;p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8" name="Google Shape;58;p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1" name="Shape 61"/>
        <p:cNvGrpSpPr/>
        <p:nvPr/>
      </p:nvGrpSpPr>
      <p:grpSpPr>
        <a:xfrm>
          <a:off x="0" y="0"/>
          <a:ext cx="0" cy="0"/>
          <a:chOff x="0" y="0"/>
          <a:chExt cx="0" cy="0"/>
        </a:xfrm>
      </p:grpSpPr>
      <p:sp>
        <p:nvSpPr>
          <p:cNvPr id="62" name="Google Shape;62;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1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10"/>
          <p:cNvSpPr/>
          <p:nvPr>
            <p:ph idx="2" type="pic"/>
          </p:nvPr>
        </p:nvSpPr>
        <p:spPr>
          <a:xfrm>
            <a:off x="5183188" y="987425"/>
            <a:ext cx="6172200" cy="4873625"/>
          </a:xfrm>
          <a:prstGeom prst="rect">
            <a:avLst/>
          </a:prstGeom>
          <a:noFill/>
          <a:ln>
            <a:noFill/>
          </a:ln>
        </p:spPr>
      </p:sp>
      <p:sp>
        <p:nvSpPr>
          <p:cNvPr id="68" name="Google Shape;68;p10"/>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9" name="Google Shape;69;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s://app.powerbi.com/groups/me/reports/620061f6-8918-40d0-8130-0dea6b10a9a0/?pbi_source=PowerPoint" TargetMode="Externa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hyperlink" Target="https://app.powerbi.com/groups/me/reports/620061f6-8918-40d0-8130-0dea6b10a9a0/?pbi_source=PowerPoint" TargetMode="Externa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hyperlink" Target="https://app.powerbi.com/groups/me/reports/620061f6-8918-40d0-8130-0dea6b10a9a0/?pbi_source=PowerPoint" TargetMode="External"/><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hyperlink" Target="https://app.powerbi.com/groups/me/reports/620061f6-8918-40d0-8130-0dea6b10a9a0/?pbi_source=PowerPoint" TargetMode="Externa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hyperlink" Target="https://app.powerbi.com/groups/me/reports/620061f6-8918-40d0-8130-0dea6b10a9a0/?pbi_source=PowerPoint" TargetMode="Externa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hyperlink" Target="https://app.powerbi.com/groups/me/reports/620061f6-8918-40d0-8130-0dea6b10a9a0/?pbi_source=PowerPoint" TargetMode="External"/><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hyperlink" Target="https://app.powerbi.com/groups/me/reports/620061f6-8918-40d0-8130-0dea6b10a9a0/?pbi_source=PowerPoint" TargetMode="Externa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hyperlink" Target="https://app.powerbi.com/groups/me/reports/620061f6-8918-40d0-8130-0dea6b10a9a0/?pbi_source=PowerPoint" TargetMode="Externa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hyperlink" Target="https://app.powerbi.com/groups/me/reports/620061f6-8918-40d0-8130-0dea6b10a9a0/?pbi_source=PowerPoint" TargetMode="Externa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hyperlink" Target="https://app.powerbi.com/groups/me/reports/620061f6-8918-40d0-8130-0dea6b10a9a0/?pbi_source=PowerPoint" TargetMode="Externa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hyperlink" Target="https://app.powerbi.com/groups/me/reports/620061f6-8918-40d0-8130-0dea6b10a9a0/?pbi_source=PowerPoint" TargetMode="Externa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pic>
        <p:nvPicPr>
          <p:cNvPr id="88" name="Google Shape;88;p13" title="This slide contains the following visuals: Intra Hora de Registro ,image ,Total de Tickets Encerrados ,image ,Porcentagem de Satisfação ,image ,image ,Tipo Demanda ,Tempo Médio de Espera em linha ,Solicitantes atendidos ,Atuação por Grupo Executor ,Top list Atividades ,No Prazo ,Turno de Registros ,Avaliações ,multiRowCard. Please refer to the notes on this slide for details">
            <a:hlinkClick r:id="rId3"/>
          </p:cNvPr>
          <p:cNvPicPr preferRelativeResize="0"/>
          <p:nvPr/>
        </p:nvPicPr>
        <p:blipFill rotWithShape="1">
          <a:blip r:embed="rId4">
            <a:alphaModFix/>
          </a:blip>
          <a:srcRect b="0" l="0" r="0" t="0"/>
          <a:stretch/>
        </p:blipFill>
        <p:spPr>
          <a:xfrm>
            <a:off x="76200" y="0"/>
            <a:ext cx="12020550" cy="68580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pic>
        <p:nvPicPr>
          <p:cNvPr id="133" name="Google Shape;133;p22" title="This slide contains the following visuals: textbox ,image ,image ,shape ,image ,slicer ,slicer ,slicer ,image ,slicer ,slicer ,slicer ,shape ,Procedimentos ,Vencidos ,Autores ,À Vencer ,Procedimentos Operacionais ,Autores ,Aprovadores ,Á Vencer ,Vencidos. Please refer to the notes on this slide for details">
            <a:hlinkClick r:id="rId3"/>
          </p:cNvPr>
          <p:cNvPicPr preferRelativeResize="0"/>
          <p:nvPr/>
        </p:nvPicPr>
        <p:blipFill rotWithShape="1">
          <a:blip r:embed="rId4">
            <a:alphaModFix/>
          </a:blip>
          <a:srcRect b="0" l="0" r="0" t="0"/>
          <a:stretch/>
        </p:blipFill>
        <p:spPr>
          <a:xfrm>
            <a:off x="76200" y="0"/>
            <a:ext cx="12020550" cy="68580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pic>
        <p:nvPicPr>
          <p:cNvPr id="138" name="Google Shape;138;p23" title="This slide contains the following visuals: textbox ,image ,image ,shape ,image ,slicer ,slicer ,image ,slicer ,shape ,pivotTable ,card ,card ,card ,card ,card ,card ,card ,Limite de Glosa ,Limite de Glosa ,Limite de Glosa ,Limite de Glosa ,Limite de Glosa ,Limite de Glosa ,Limite de Glosa ,textbox ,textbox ,textbox ,textbox ,textbox ,textbox ,textbox ,textbox ,textbox ,textbox ,textbox ,textbox ,textbox ,textbox ,textbox ,textbox ,textbox ,textbox ,textbox ,textbox ,textbox ,textbox ,textbox ,textbox ,textbox ,textbox ,textbox ,textbox ,basicShape. Please refer to the notes on this slide for details">
            <a:hlinkClick r:id="rId3"/>
          </p:cNvPr>
          <p:cNvPicPr preferRelativeResize="0"/>
          <p:nvPr/>
        </p:nvPicPr>
        <p:blipFill rotWithShape="1">
          <a:blip r:embed="rId4">
            <a:alphaModFix/>
          </a:blip>
          <a:srcRect b="0" l="0" r="0" t="0"/>
          <a:stretch/>
        </p:blipFill>
        <p:spPr>
          <a:xfrm>
            <a:off x="76200" y="0"/>
            <a:ext cx="12020550" cy="68580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pic>
        <p:nvPicPr>
          <p:cNvPr id="93" name="Google Shape;93;p14" title="This slide contains the following visuals: textbox ,image ,image ,shape ,image ,pivotTable ,slicer ,slicer ,slicer ,image ,slicer ,shape ,clusteredBarChart ,donutChart ,Total no Prazo ,Total Fora do Prazo ,Porcentagem de Prazo Global ,Acompanhamento do Prazo ,Total de Tickets ,image ,pivotTable ,image. Please refer to the notes on this slide for details">
            <a:hlinkClick r:id="rId3"/>
          </p:cNvPr>
          <p:cNvPicPr preferRelativeResize="0"/>
          <p:nvPr/>
        </p:nvPicPr>
        <p:blipFill rotWithShape="1">
          <a:blip r:embed="rId4">
            <a:alphaModFix/>
          </a:blip>
          <a:srcRect b="0" l="0" r="0" t="0"/>
          <a:stretch/>
        </p:blipFill>
        <p:spPr>
          <a:xfrm>
            <a:off x="76200" y="0"/>
            <a:ext cx="12020550" cy="68580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pic>
        <p:nvPicPr>
          <p:cNvPr id="98" name="Google Shape;98;p15" title="This slide contains the following visuals: textbox ,image ,image ,shape ,image ,pivotTable ,slicer ,slicer ,image ,slicer ,shape ,Total de Tickets ,Avaliações Positivas ,Porcentagem de Satisfação ,Comentários de avaliações negativas ,donutChart ,Word_Cloud_Negativas ,Taxa de Interação. Please refer to the notes on this slide for details">
            <a:hlinkClick r:id="rId3"/>
          </p:cNvPr>
          <p:cNvPicPr preferRelativeResize="0"/>
          <p:nvPr/>
        </p:nvPicPr>
        <p:blipFill rotWithShape="1">
          <a:blip r:embed="rId4">
            <a:alphaModFix/>
          </a:blip>
          <a:srcRect b="0" l="0" r="0" t="0"/>
          <a:stretch/>
        </p:blipFill>
        <p:spPr>
          <a:xfrm>
            <a:off x="76200" y="0"/>
            <a:ext cx="12020550" cy="68580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pic>
        <p:nvPicPr>
          <p:cNvPr id="103" name="Google Shape;103;p16" title="This slide contains the following visuals: textbox ,image ,image ,shape ,image ,Tickets Reabertos ,slicer ,slicer ,image ,slicer ,shape ,Total de Tickets ,Total reabertos ,Porcentagem de Reabertura ,Taxa de Atividades ,Reabertas por Atividade. Please refer to the notes on this slide for details">
            <a:hlinkClick r:id="rId3"/>
          </p:cNvPr>
          <p:cNvPicPr preferRelativeResize="0"/>
          <p:nvPr/>
        </p:nvPicPr>
        <p:blipFill rotWithShape="1">
          <a:blip r:embed="rId4">
            <a:alphaModFix/>
          </a:blip>
          <a:srcRect b="0" l="0" r="0" t="0"/>
          <a:stretch/>
        </p:blipFill>
        <p:spPr>
          <a:xfrm>
            <a:off x="76200" y="0"/>
            <a:ext cx="12020550" cy="68580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pic>
        <p:nvPicPr>
          <p:cNvPr id="108" name="Google Shape;108;p17" title="This slide contains the following visuals: textbox ,image ,image ,shape ,image ,Tickets Capturados Aprovados ,slicer ,slicer ,slicer ,image ,slicer ,shape ,Total de Tickets ,Total Capturados no Prazo ,Porcentagem de Captura ,Atrasados ,Tickets Capturados Aprovados. Please refer to the notes on this slide for details">
            <a:hlinkClick r:id="rId3"/>
          </p:cNvPr>
          <p:cNvPicPr preferRelativeResize="0"/>
          <p:nvPr/>
        </p:nvPicPr>
        <p:blipFill rotWithShape="1">
          <a:blip r:embed="rId4">
            <a:alphaModFix/>
          </a:blip>
          <a:srcRect b="0" l="0" r="0" t="0"/>
          <a:stretch/>
        </p:blipFill>
        <p:spPr>
          <a:xfrm>
            <a:off x="76200" y="0"/>
            <a:ext cx="12020550" cy="68580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pic>
        <p:nvPicPr>
          <p:cNvPr id="113" name="Google Shape;113;p18" title="This slide contains the following visuals: textbox ,image ,image ,shape ,image ,Tickets Capturados Sem Aprovação ,slicer ,slicer ,slicer ,image ,slicer ,shape ,Total de Tickets ,Total Capturados no Prazo ,Porcentagem de Captura ,Atrasados ,Tickets Capturados Sem Aprovação. Please refer to the notes on this slide for details">
            <a:hlinkClick r:id="rId3"/>
          </p:cNvPr>
          <p:cNvPicPr preferRelativeResize="0"/>
          <p:nvPr/>
        </p:nvPicPr>
        <p:blipFill rotWithShape="1">
          <a:blip r:embed="rId4">
            <a:alphaModFix/>
          </a:blip>
          <a:srcRect b="0" l="0" r="0" t="0"/>
          <a:stretch/>
        </p:blipFill>
        <p:spPr>
          <a:xfrm>
            <a:off x="76200" y="0"/>
            <a:ext cx="12020550" cy="68580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pic>
        <p:nvPicPr>
          <p:cNvPr id="118" name="Google Shape;118;p19" title="This slide contains the following visuals: textbox ,image ,image ,shape ,image ,Tabela de Telefonia ,image ,slicer ,shape ,Recebidas ,Atendidas ,Índice de Ligação Atendida ,Abandonadas ,Tabela de Telefonia ,image ,image ,Tabela de Telefonia. Please refer to the notes on this slide for details">
            <a:hlinkClick r:id="rId3"/>
          </p:cNvPr>
          <p:cNvPicPr preferRelativeResize="0"/>
          <p:nvPr/>
        </p:nvPicPr>
        <p:blipFill rotWithShape="1">
          <a:blip r:embed="rId4">
            <a:alphaModFix/>
          </a:blip>
          <a:srcRect b="0" l="0" r="0" t="0"/>
          <a:stretch/>
        </p:blipFill>
        <p:spPr>
          <a:xfrm>
            <a:off x="76200" y="0"/>
            <a:ext cx="12020550" cy="68580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pic>
        <p:nvPicPr>
          <p:cNvPr id="123" name="Google Shape;123;p20" title="This slide contains the following visuals: textbox ,image ,image ,shape ,image ,slicer ,image ,slicer ,shape ,Recebidas ,Encerradas N1 ,Retenção em N1 ,Encerradas Outros ,Retenção ,Atividades. Please refer to the notes on this slide for details">
            <a:hlinkClick r:id="rId3"/>
          </p:cNvPr>
          <p:cNvPicPr preferRelativeResize="0"/>
          <p:nvPr/>
        </p:nvPicPr>
        <p:blipFill rotWithShape="1">
          <a:blip r:embed="rId4">
            <a:alphaModFix/>
          </a:blip>
          <a:srcRect b="0" l="0" r="0" t="0"/>
          <a:stretch/>
        </p:blipFill>
        <p:spPr>
          <a:xfrm>
            <a:off x="76200" y="0"/>
            <a:ext cx="12020550" cy="68580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pic>
        <p:nvPicPr>
          <p:cNvPr id="128" name="Google Shape;128;p21" title="This slide contains the following visuals: textbox ,image ,image ,shape ,image ,slicer ,slicer ,slicer ,slicer ,image ,slicer ,slicer ,shape ,Contratos ,Serviços ,Grupos em prestação de Serviço ,Atividades ,Catálogo de Serviço. Please refer to the notes on this slide for details">
            <a:hlinkClick r:id="rId3"/>
          </p:cNvPr>
          <p:cNvPicPr preferRelativeResize="0"/>
          <p:nvPr/>
        </p:nvPicPr>
        <p:blipFill rotWithShape="1">
          <a:blip r:embed="rId4">
            <a:alphaModFix/>
          </a:blip>
          <a:srcRect b="0" l="0" r="0" t="0"/>
          <a:stretch/>
        </p:blipFill>
        <p:spPr>
          <a:xfrm>
            <a:off x="76200" y="0"/>
            <a:ext cx="12020550" cy="68580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Tema do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Design">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